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344" r:id="rId3"/>
    <p:sldId id="277" r:id="rId4"/>
    <p:sldId id="295" r:id="rId5"/>
    <p:sldId id="315" r:id="rId6"/>
    <p:sldId id="316" r:id="rId7"/>
    <p:sldId id="317" r:id="rId8"/>
    <p:sldId id="318" r:id="rId9"/>
    <p:sldId id="319" r:id="rId10"/>
    <p:sldId id="342" r:id="rId11"/>
    <p:sldId id="343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0" r:id="rId20"/>
    <p:sldId id="331" r:id="rId21"/>
    <p:sldId id="335" r:id="rId22"/>
    <p:sldId id="340" r:id="rId23"/>
    <p:sldId id="336" r:id="rId24"/>
    <p:sldId id="258" r:id="rId25"/>
    <p:sldId id="333" r:id="rId26"/>
    <p:sldId id="341" r:id="rId27"/>
    <p:sldId id="330" r:id="rId28"/>
    <p:sldId id="279" r:id="rId29"/>
    <p:sldId id="337" r:id="rId30"/>
    <p:sldId id="338" r:id="rId31"/>
    <p:sldId id="339" r:id="rId32"/>
  </p:sldIdLst>
  <p:sldSz cx="12192000" cy="6858000"/>
  <p:notesSz cx="6799263" cy="9929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604C-1244-4E6C-8382-46AFA31D73D7}" type="datetimeFigureOut">
              <a:rPr lang="zh-TW" altLang="en-US" smtClean="0"/>
              <a:t>2020/9/15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19A04-9D9A-4FE2-8C86-B6D39F8988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8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458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4149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098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1905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4151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錯誤：此時不需化簡</a:t>
            </a:r>
            <a:r>
              <a:rPr lang="en-US" altLang="zh-TW" dirty="0"/>
              <a:t>(</a:t>
            </a:r>
            <a:r>
              <a:rPr lang="zh-TW" altLang="en-US" dirty="0"/>
              <a:t>已修正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0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313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417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2181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4311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40311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8193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3845" y="5279204"/>
            <a:ext cx="5630781" cy="500133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-182563" y="835025"/>
            <a:ext cx="7402513" cy="416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791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812800" y="123825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641600" y="3981450"/>
            <a:ext cx="868289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8692877" y="4263903"/>
            <a:ext cx="400110" cy="4632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Digital </a:t>
            </a:r>
            <a:r>
              <a:rPr lang="en-US" altLang="zh-TW" sz="1400" i="1" smtClean="0">
                <a:solidFill>
                  <a:srgbClr val="000000"/>
                </a:solidFill>
                <a:latin typeface="Times New Roman" pitchFamily="18" charset="0"/>
                <a:cs typeface="Arial"/>
                <a:sym typeface="Arial"/>
                <a:rtl val="0"/>
              </a:rPr>
              <a:t>Integrated Circuit </a:t>
            </a:r>
            <a:r>
              <a:rPr lang="en-US" altLang="zh-TW" sz="1400" i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5" y="6092826"/>
            <a:ext cx="101795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" y="46039"/>
            <a:ext cx="998416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4039403" y="-2909949"/>
            <a:ext cx="723275" cy="6621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Department of Computer Science and Information Engineering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400" i="1" smtClean="0">
                <a:solidFill>
                  <a:srgbClr val="000000"/>
                </a:solidFill>
                <a:latin typeface="Times New Roman" pitchFamily="18" charset="0"/>
                <a:ea typeface="標楷體" pitchFamily="65" charset="-120"/>
                <a:cs typeface="Arial"/>
                <a:sym typeface="Arial"/>
                <a:rtl val="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43050"/>
            <a:ext cx="10163908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8145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0326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60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18601" y="277814"/>
            <a:ext cx="2835030" cy="577373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277814"/>
            <a:ext cx="8321431" cy="57737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0383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1" y="1484312"/>
            <a:ext cx="5578231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6375399" y="1484312"/>
            <a:ext cx="5578230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926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 rot="5400000">
            <a:off x="7649247" y="1747167"/>
            <a:ext cx="5773737" cy="2835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 rot="5400000">
            <a:off x="1883448" y="-996033"/>
            <a:ext cx="5773737" cy="8321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992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3997997" y="-1904085"/>
            <a:ext cx="4567236" cy="113440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709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389555" y="4800601"/>
            <a:ext cx="73151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2389555" y="612775"/>
            <a:ext cx="73151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389555" y="5367338"/>
            <a:ext cx="73151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imes New Roman"/>
              <a:buNone/>
              <a:defRPr/>
            </a:lvl1pPr>
            <a:lvl2pPr marL="457200" indent="0" rtl="0">
              <a:spcBef>
                <a:spcPts val="0"/>
              </a:spcBef>
              <a:buFont typeface="Times New Roman"/>
              <a:buNone/>
              <a:defRPr/>
            </a:lvl2pPr>
            <a:lvl3pPr marL="914400" indent="0" rtl="0">
              <a:spcBef>
                <a:spcPts val="0"/>
              </a:spcBef>
              <a:buFont typeface="Times New Roman"/>
              <a:buNone/>
              <a:defRPr/>
            </a:lvl3pPr>
            <a:lvl4pPr marL="1371600" indent="0" rtl="0">
              <a:spcBef>
                <a:spcPts val="0"/>
              </a:spcBef>
              <a:buFont typeface="Times New Roman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5245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09600" y="273051"/>
            <a:ext cx="4011246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67385" y="273050"/>
            <a:ext cx="6815014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09600" y="1435101"/>
            <a:ext cx="4011246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imes New Roman"/>
              <a:buNone/>
              <a:defRPr/>
            </a:lvl1pPr>
            <a:lvl2pPr marL="457200" indent="0" rtl="0">
              <a:spcBef>
                <a:spcPts val="0"/>
              </a:spcBef>
              <a:buFont typeface="Times New Roman"/>
              <a:buNone/>
              <a:defRPr/>
            </a:lvl2pPr>
            <a:lvl3pPr marL="914400" indent="0" rtl="0">
              <a:spcBef>
                <a:spcPts val="0"/>
              </a:spcBef>
              <a:buFont typeface="Times New Roman"/>
              <a:buNone/>
              <a:defRPr/>
            </a:lvl3pPr>
            <a:lvl4pPr marL="1371600" indent="0" rtl="0">
              <a:spcBef>
                <a:spcPts val="0"/>
              </a:spcBef>
              <a:buFont typeface="Times New Roman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342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078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743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9601" y="1535112"/>
            <a:ext cx="538675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imes New Roman"/>
              <a:buNone/>
              <a:defRPr/>
            </a:lvl1pPr>
            <a:lvl2pPr marL="457200" indent="0" rtl="0">
              <a:spcBef>
                <a:spcPts val="0"/>
              </a:spcBef>
              <a:buFont typeface="Times New Roman"/>
              <a:buNone/>
              <a:defRPr/>
            </a:lvl2pPr>
            <a:lvl3pPr marL="914400" indent="0" rtl="0">
              <a:spcBef>
                <a:spcPts val="0"/>
              </a:spcBef>
              <a:buFont typeface="Times New Roman"/>
              <a:buNone/>
              <a:defRPr/>
            </a:lvl3pPr>
            <a:lvl4pPr marL="1371600" indent="0" rtl="0">
              <a:spcBef>
                <a:spcPts val="0"/>
              </a:spcBef>
              <a:buFont typeface="Times New Roman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09601" y="2174875"/>
            <a:ext cx="5386753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6193693" y="1535112"/>
            <a:ext cx="538870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imes New Roman"/>
              <a:buNone/>
              <a:defRPr/>
            </a:lvl1pPr>
            <a:lvl2pPr marL="457200" indent="0" rtl="0">
              <a:spcBef>
                <a:spcPts val="0"/>
              </a:spcBef>
              <a:buFont typeface="Times New Roman"/>
              <a:buNone/>
              <a:defRPr/>
            </a:lvl2pPr>
            <a:lvl3pPr marL="914400" indent="0" rtl="0">
              <a:spcBef>
                <a:spcPts val="0"/>
              </a:spcBef>
              <a:buFont typeface="Times New Roman"/>
              <a:buNone/>
              <a:defRPr/>
            </a:lvl3pPr>
            <a:lvl4pPr marL="1371600" indent="0" rtl="0">
              <a:spcBef>
                <a:spcPts val="0"/>
              </a:spcBef>
              <a:buFont typeface="Times New Roman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4"/>
          </p:nvPr>
        </p:nvSpPr>
        <p:spPr>
          <a:xfrm>
            <a:off x="6193693" y="2174875"/>
            <a:ext cx="5388706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165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5788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09601" y="1484312"/>
            <a:ext cx="5578231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375399" y="1484312"/>
            <a:ext cx="5578230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89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63246" y="4406901"/>
            <a:ext cx="1036319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63246" y="2906713"/>
            <a:ext cx="103631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imes New Roman"/>
              <a:buNone/>
              <a:defRPr/>
            </a:lvl1pPr>
            <a:lvl2pPr marL="457200" indent="0" rtl="0">
              <a:spcBef>
                <a:spcPts val="0"/>
              </a:spcBef>
              <a:buFont typeface="Times New Roman"/>
              <a:buNone/>
              <a:defRPr/>
            </a:lvl2pPr>
            <a:lvl3pPr marL="914400" indent="0" rtl="0">
              <a:spcBef>
                <a:spcPts val="0"/>
              </a:spcBef>
              <a:buFont typeface="Times New Roman"/>
              <a:buNone/>
              <a:defRPr/>
            </a:lvl3pPr>
            <a:lvl4pPr marL="1371600" indent="0" rtl="0">
              <a:spcBef>
                <a:spcPts val="0"/>
              </a:spcBef>
              <a:buFont typeface="Times New Roman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4623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1" y="1484312"/>
            <a:ext cx="11344031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227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977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1" y="1484313"/>
            <a:ext cx="5578231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75401" y="1484313"/>
            <a:ext cx="5578230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833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614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870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142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744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549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7813"/>
            <a:ext cx="11344031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484313"/>
            <a:ext cx="11344031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31CC5A-5D22-4D0E-8EBA-A29ED05063E4}" type="slidenum">
              <a:rPr lang="en-US" altLang="zh-TW" b="1">
                <a:solidFill>
                  <a:srgbClr val="000000"/>
                </a:solidFill>
                <a:cs typeface="Arial"/>
                <a:sym typeface="Arial"/>
                <a:rtl val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2000" b="1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548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1" y="277813"/>
            <a:ext cx="11344031" cy="120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1" y="1484312"/>
            <a:ext cx="11344031" cy="45672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273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1pPr>
            <a:lvl2pPr marL="669925" marR="0" indent="-243205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2pPr>
            <a:lvl3pPr marL="1022350" marR="0" indent="-2794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Times New Roman"/>
              <a:buChar char="■"/>
              <a:defRPr/>
            </a:lvl3pPr>
            <a:lvl4pPr marL="1339850" marR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Times New Roman"/>
              <a:buChar char="❑"/>
              <a:defRPr/>
            </a:lvl4pPr>
            <a:lvl5pPr marL="1681163" marR="0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5pPr>
            <a:lvl6pPr marL="2138363" marR="0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6pPr>
            <a:lvl7pPr marL="2595563" marR="0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7pPr>
            <a:lvl8pPr marL="3052763" marR="0" indent="-25241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8pPr>
            <a:lvl9pPr marL="3509963" marR="0" indent="-252412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▪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9600" y="6243637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lang="zh-TW" alt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65601" y="6248400"/>
            <a:ext cx="3860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lang="zh-TW" alt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7600" y="6243637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lang="zh-TW" alt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508001" y="228600"/>
            <a:ext cx="10972799" cy="609600"/>
          </a:xfrm>
          <a:custGeom>
            <a:avLst/>
            <a:gdLst/>
            <a:ahLst/>
            <a:cxnLst/>
            <a:rect l="0" t="0" r="0" b="0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endParaRPr sz="2000" b="1" kern="0">
              <a:solidFill>
                <a:srgbClr val="000000"/>
              </a:solidFill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11" name="Shape 11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w="19050" cap="rnd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27022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8318" y="4628030"/>
            <a:ext cx="7099300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07606" y="1960871"/>
            <a:ext cx="8258175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zh-TW" altLang="en-US" kern="0" dirty="0">
                <a:latin typeface="Arial" panose="020B0604020202020204" pitchFamily="34" charset="0"/>
                <a:cs typeface="Arial" panose="020B0604020202020204" pitchFamily="34" charset="0"/>
              </a:rPr>
              <a:t>數位系統實驗</a:t>
            </a:r>
            <a:endParaRPr lang="en-US" altLang="zh-TW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TW" sz="2800" i="0" kern="0" dirty="0">
              <a:latin typeface="+mn-lt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TW" sz="2800" kern="0" dirty="0">
                <a:latin typeface="+mn-lt"/>
                <a:cs typeface="Arial" panose="020B0604020202020204" pitchFamily="34" charset="0"/>
              </a:rPr>
              <a:t>Thu 9:00 am – 12:00 am</a:t>
            </a:r>
            <a:endParaRPr lang="zh-TW" altLang="en-US" kern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37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 View of the Solderless Breadboard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9931" y="1198517"/>
            <a:ext cx="9217025" cy="45672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        : connected                           : </a:t>
            </a:r>
            <a:r>
              <a:rPr lang="en-US" altLang="zh-TW" dirty="0" err="1"/>
              <a:t>disconected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 bwMode="auto">
          <a:xfrm>
            <a:off x="2111658" y="1415033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6163996" y="1413360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B51AB45-5E8B-436F-8FEC-DB3075104B9E}"/>
              </a:ext>
            </a:extLst>
          </p:cNvPr>
          <p:cNvGrpSpPr/>
          <p:nvPr/>
        </p:nvGrpSpPr>
        <p:grpSpPr>
          <a:xfrm>
            <a:off x="1309239" y="1828912"/>
            <a:ext cx="4632959" cy="4857544"/>
            <a:chOff x="166238" y="1828912"/>
            <a:chExt cx="4632959" cy="4857544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8" y="1828912"/>
              <a:ext cx="4632959" cy="485754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 bwMode="auto">
            <a:xfrm>
              <a:off x="263231" y="2154449"/>
              <a:ext cx="2071022" cy="25056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97012" y="3644152"/>
              <a:ext cx="930359" cy="13775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 flipH="1">
              <a:off x="1042532" y="5640874"/>
              <a:ext cx="576469" cy="14346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183156" y="5057850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362785" y="2026548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97F974-B52D-4381-A7A0-6C00CFC30720}"/>
              </a:ext>
            </a:extLst>
          </p:cNvPr>
          <p:cNvGrpSpPr/>
          <p:nvPr/>
        </p:nvGrpSpPr>
        <p:grpSpPr>
          <a:xfrm>
            <a:off x="6068983" y="1823610"/>
            <a:ext cx="4786342" cy="4862847"/>
            <a:chOff x="4925983" y="1823609"/>
            <a:chExt cx="4786342" cy="486284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983" y="1823609"/>
              <a:ext cx="4786342" cy="486284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 bwMode="auto">
            <a:xfrm>
              <a:off x="4972164" y="2226732"/>
              <a:ext cx="4613375" cy="30273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8615721" y="3847352"/>
              <a:ext cx="129310" cy="93708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 flipH="1">
              <a:off x="7000388" y="6389219"/>
              <a:ext cx="580859" cy="16860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8044395" y="5123734"/>
            <a:ext cx="37264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Let a input be shared to two logic gate</a:t>
            </a:r>
            <a:endParaRPr lang="zh-TW" altLang="en-US" dirty="0"/>
          </a:p>
        </p:txBody>
      </p:sp>
      <p:sp>
        <p:nvSpPr>
          <p:cNvPr id="7" name="向上箭號 6"/>
          <p:cNvSpPr/>
          <p:nvPr/>
        </p:nvSpPr>
        <p:spPr bwMode="auto">
          <a:xfrm>
            <a:off x="9756872" y="4834315"/>
            <a:ext cx="135271" cy="214843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48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3386925" y="1272239"/>
            <a:ext cx="6218861" cy="5021549"/>
            <a:chOff x="-3250344" y="1866223"/>
            <a:chExt cx="6218861" cy="502154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0344" y="1866223"/>
              <a:ext cx="6218861" cy="499177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-1788815" y="2841167"/>
              <a:ext cx="3324229" cy="334291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466616" y="2020870"/>
              <a:ext cx="1413163" cy="146643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-3111389" y="2745523"/>
              <a:ext cx="1264106" cy="11789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-1788815" y="6201539"/>
              <a:ext cx="3324229" cy="6862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Chip(1/7)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8301" y="1234932"/>
            <a:ext cx="9217025" cy="4567237"/>
          </a:xfrm>
        </p:spPr>
        <p:txBody>
          <a:bodyPr/>
          <a:lstStyle/>
          <a:p>
            <a:r>
              <a:rPr lang="en-US" altLang="zh-TW" dirty="0"/>
              <a:t>Board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662857" y="181815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47776" y="62937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92491" y="2354719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991797" y="4596670"/>
            <a:ext cx="218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Wire connection &amp; IC placement</a:t>
            </a:r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256285" y="2948792"/>
            <a:ext cx="1413163" cy="4386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695187" y="2903426"/>
            <a:ext cx="116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TTL mode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9858" y="3808965"/>
            <a:ext cx="2420421" cy="1862991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504028" y="310348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Chip(NAND)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6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5" y="2064979"/>
            <a:ext cx="5748605" cy="4312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Chip(2/7)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9703" y="1394863"/>
            <a:ext cx="9217025" cy="4567237"/>
          </a:xfrm>
        </p:spPr>
        <p:txBody>
          <a:bodyPr/>
          <a:lstStyle/>
          <a:p>
            <a:r>
              <a:rPr lang="en-US" altLang="zh-TW" dirty="0"/>
              <a:t>Board : wire connection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 bwMode="auto">
          <a:xfrm rot="10800000">
            <a:off x="4486146" y="5061528"/>
            <a:ext cx="3570610" cy="55418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0"/>
          <p:cNvCxnSpPr/>
          <p:nvPr/>
        </p:nvCxnSpPr>
        <p:spPr bwMode="auto">
          <a:xfrm rot="10800000" flipV="1">
            <a:off x="5212637" y="2552086"/>
            <a:ext cx="4880401" cy="19287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82281" y="32783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567964" y="269063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Vcc</a:t>
            </a:r>
            <a:r>
              <a:rPr lang="en-US" altLang="zh-TW" dirty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0970" y="3001175"/>
            <a:ext cx="3263410" cy="251183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8495884" y="200163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Chip(NAND)</a:t>
            </a:r>
            <a:endParaRPr lang="zh-TW" altLang="en-US" dirty="0"/>
          </a:p>
        </p:txBody>
      </p:sp>
      <p:cxnSp>
        <p:nvCxnSpPr>
          <p:cNvPr id="30" name="肘形接點 29"/>
          <p:cNvCxnSpPr/>
          <p:nvPr/>
        </p:nvCxnSpPr>
        <p:spPr bwMode="auto">
          <a:xfrm>
            <a:off x="10093036" y="2552087"/>
            <a:ext cx="475558" cy="336767"/>
          </a:xfrm>
          <a:prstGeom prst="bentConnector3">
            <a:avLst>
              <a:gd name="adj1" fmla="val 141284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20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Chip(3/7)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9764" y="11722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VCC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73" y="2311747"/>
            <a:ext cx="4016343" cy="32967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51" y="3960101"/>
            <a:ext cx="3382818" cy="25371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25" y="1205687"/>
            <a:ext cx="3364345" cy="252325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744424" y="39676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4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Chip(4/7)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input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8" y="1878615"/>
            <a:ext cx="7441482" cy="16079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0" y="4578922"/>
            <a:ext cx="3529313" cy="16136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3044" y="3943973"/>
            <a:ext cx="3263410" cy="2511837"/>
          </a:xfrm>
          <a:prstGeom prst="rect">
            <a:avLst/>
          </a:prstGeom>
        </p:spPr>
      </p:pic>
      <p:cxnSp>
        <p:nvCxnSpPr>
          <p:cNvPr id="9" name="直線單箭頭接點 10"/>
          <p:cNvCxnSpPr/>
          <p:nvPr/>
        </p:nvCxnSpPr>
        <p:spPr bwMode="auto">
          <a:xfrm rot="10800000" flipV="1">
            <a:off x="5460672" y="5403273"/>
            <a:ext cx="1334985" cy="2493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10"/>
          <p:cNvCxnSpPr/>
          <p:nvPr/>
        </p:nvCxnSpPr>
        <p:spPr bwMode="auto">
          <a:xfrm rot="10800000" flipV="1">
            <a:off x="5465292" y="5652656"/>
            <a:ext cx="1792183" cy="48490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Chip(5/7)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output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32" y="2106382"/>
            <a:ext cx="3770363" cy="3945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0922" y="2717004"/>
            <a:ext cx="3917840" cy="3015550"/>
          </a:xfrm>
          <a:prstGeom prst="rect">
            <a:avLst/>
          </a:prstGeom>
        </p:spPr>
      </p:pic>
      <p:cxnSp>
        <p:nvCxnSpPr>
          <p:cNvPr id="8" name="肘形接點 7"/>
          <p:cNvCxnSpPr/>
          <p:nvPr/>
        </p:nvCxnSpPr>
        <p:spPr bwMode="auto">
          <a:xfrm flipV="1">
            <a:off x="4942588" y="4738255"/>
            <a:ext cx="1304225" cy="1210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03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63" y="1484313"/>
            <a:ext cx="5780599" cy="45738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Chip(6/7)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8301" y="1234932"/>
            <a:ext cx="9217025" cy="4567237"/>
          </a:xfrm>
        </p:spPr>
        <p:txBody>
          <a:bodyPr/>
          <a:lstStyle/>
          <a:p>
            <a:r>
              <a:rPr lang="en-US" altLang="zh-TW" dirty="0"/>
              <a:t>Input 11</a:t>
            </a:r>
          </a:p>
          <a:p>
            <a:r>
              <a:rPr lang="en-US" altLang="zh-TW" dirty="0"/>
              <a:t>Output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7018257" y="5373485"/>
            <a:ext cx="566896" cy="75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460483" y="2904519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198718" y="244143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9820246" y="1740189"/>
            <a:ext cx="266007" cy="3657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64057" y="15431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44041" y="56580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48774" y="56601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97" y="1484313"/>
            <a:ext cx="5646390" cy="4575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Chip(7/7)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8301" y="1234932"/>
            <a:ext cx="9217025" cy="4567237"/>
          </a:xfrm>
        </p:spPr>
        <p:txBody>
          <a:bodyPr/>
          <a:lstStyle/>
          <a:p>
            <a:r>
              <a:rPr lang="en-US" altLang="zh-TW" dirty="0"/>
              <a:t>Input 00</a:t>
            </a:r>
          </a:p>
          <a:p>
            <a:r>
              <a:rPr lang="en-US" altLang="zh-TW" dirty="0"/>
              <a:t>Output 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122611" y="5338033"/>
            <a:ext cx="573375" cy="7328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513681" y="2956802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132216" y="243060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9832572" y="1754015"/>
            <a:ext cx="266007" cy="4821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76383" y="16203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77858" y="55657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95985" y="556571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</a:t>
            </a:r>
            <a:r>
              <a:rPr lang="en-US" altLang="zh-TW" dirty="0" smtClean="0">
                <a:ea typeface="新細明體" panose="02020500000000000000" pitchFamily="18" charset="-120"/>
              </a:rPr>
              <a:t>I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2400" dirty="0"/>
              <a:t>Please draw their Truth Tables and implement the circuits with breadboard.</a:t>
            </a:r>
            <a:endParaRPr lang="zh-TW" altLang="en-US" sz="2400" dirty="0"/>
          </a:p>
          <a:p>
            <a:pPr marL="344487" lvl="1" indent="0" eaLnBrk="1" hangingPunct="1">
              <a:buNone/>
              <a:defRPr/>
            </a:pPr>
            <a:endParaRPr lang="en-US" altLang="zh-TW" sz="2000" dirty="0"/>
          </a:p>
          <a:p>
            <a:pPr lvl="1" eaLnBrk="1" hangingPunct="1">
              <a:defRPr/>
            </a:pPr>
            <a:r>
              <a:rPr lang="en-US" altLang="zh-TW" sz="2000" dirty="0" smtClean="0"/>
              <a:t>F</a:t>
            </a:r>
            <a:r>
              <a:rPr lang="en-US" altLang="zh-TW" sz="2000" baseline="-25000" dirty="0" smtClean="0"/>
              <a:t>1</a:t>
            </a:r>
            <a:r>
              <a:rPr lang="en-US" altLang="zh-TW" sz="2000" dirty="0" smtClean="0"/>
              <a:t>(A</a:t>
            </a:r>
            <a:r>
              <a:rPr lang="en-US" altLang="zh-TW" sz="2000" dirty="0"/>
              <a:t>, B) = </a:t>
            </a:r>
            <a:r>
              <a:rPr lang="en-US" altLang="zh-TW" sz="2000" dirty="0" smtClean="0"/>
              <a:t>(A+B’)(A’+B)</a:t>
            </a:r>
            <a:endParaRPr lang="en-US" altLang="zh-TW" sz="2000" dirty="0" smtClean="0"/>
          </a:p>
          <a:p>
            <a:pPr lvl="1" eaLnBrk="1" hangingPunct="1">
              <a:defRPr/>
            </a:pPr>
            <a:r>
              <a:rPr lang="en-US" altLang="zh-TW" sz="2000" dirty="0" smtClean="0"/>
              <a:t>F</a:t>
            </a:r>
            <a:r>
              <a:rPr lang="en-US" altLang="zh-TW" sz="2000" baseline="-25000" dirty="0" smtClean="0"/>
              <a:t>2</a:t>
            </a:r>
            <a:r>
              <a:rPr lang="en-US" altLang="zh-TW" sz="2000" dirty="0" smtClean="0"/>
              <a:t>(A, B) = (AB)’(A + B)</a:t>
            </a:r>
          </a:p>
          <a:p>
            <a:pPr marL="344487" lvl="1" indent="0" eaLnBrk="1" hangingPunct="1">
              <a:buNone/>
              <a:defRPr/>
            </a:pPr>
            <a:endParaRPr lang="en-US" altLang="zh-TW" sz="2000" dirty="0"/>
          </a:p>
          <a:p>
            <a:pPr lvl="1" eaLnBrk="1" hangingPunct="1">
              <a:defRPr/>
            </a:pP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669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needed for LAB I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Shape 513"/>
          <p:cNvGraphicFramePr/>
          <p:nvPr>
            <p:extLst>
              <p:ext uri="{D42A27DB-BD31-4B8C-83A1-F6EECF244321}">
                <p14:modId xmlns:p14="http://schemas.microsoft.com/office/powerpoint/2010/main" val="3948612803"/>
              </p:ext>
            </p:extLst>
          </p:nvPr>
        </p:nvGraphicFramePr>
        <p:xfrm>
          <a:off x="2660883" y="1855701"/>
          <a:ext cx="7078321" cy="2739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Solerless</a:t>
                      </a: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Breadboard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74LS00</a:t>
                      </a:r>
                      <a:endParaRPr lang="en-US" altLang="zh-TW" sz="2800" b="0" i="0" u="none" strike="noStrike" cap="none" baseline="0" dirty="0" smtClean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23174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74LS04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74LS08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74LS32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5197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26193" y="238125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638301" y="1484312"/>
            <a:ext cx="9217025" cy="45672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</a:t>
            </a:r>
            <a:r>
              <a:rPr lang="en-US" alt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 for </a:t>
            </a:r>
            <a:r>
              <a:rPr lang="zh-TW" altLang="en-US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數</a:t>
            </a:r>
            <a:r>
              <a:rPr lang="zh-TW" altLang="en-US" dirty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位</a:t>
            </a:r>
            <a:r>
              <a:rPr lang="zh-TW" altLang="en-US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系統簡介</a:t>
            </a:r>
            <a:r>
              <a:rPr lang="en-US" altLang="zh-TW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+</a:t>
            </a:r>
            <a:r>
              <a:rPr lang="zh-TW" altLang="en-US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邏輯閘</a:t>
            </a:r>
            <a:r>
              <a:rPr lang="en-US" altLang="zh-TW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+</a:t>
            </a:r>
            <a:r>
              <a:rPr lang="zh-TW" altLang="en-US" dirty="0" smtClean="0">
                <a:solidFill>
                  <a:schemeClr val="dk1"/>
                </a:solidFill>
                <a:latin typeface="+mn-ea"/>
                <a:cs typeface="Times New Roman"/>
                <a:sym typeface="Times New Roman"/>
              </a:rPr>
              <a:t>布林代數</a:t>
            </a:r>
            <a:endParaRPr lang="en-US" dirty="0" smtClean="0">
              <a:solidFill>
                <a:schemeClr val="dk1"/>
              </a:solidFill>
              <a:latin typeface="+mn-ea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I--Boolean Algebra</a:t>
            </a:r>
            <a:endParaRPr lang="en-US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II-</a:t>
            </a: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-XOR</a:t>
            </a:r>
            <a:r>
              <a:rPr lang="zh-TW" alt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altLang="zh-TW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III-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-Half 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/>
              <a:buChar char="■"/>
            </a:pPr>
            <a:r>
              <a:rPr lang="en-US" altLang="zh-TW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IV(practice)--Comparator</a:t>
            </a:r>
            <a:endParaRPr 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33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03042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50826"/>
            <a:ext cx="6116637" cy="814388"/>
          </a:xfrm>
          <a:extLst/>
        </p:spPr>
        <p:txBody>
          <a:bodyPr>
            <a:norm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200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II 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– </a:t>
            </a:r>
            <a:r>
              <a:rPr lang="en-US" altLang="zh-TW" sz="3200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XOR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3200" dirty="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(1/2</a:t>
            </a:r>
            <a:r>
              <a:rPr lang="en-US" altLang="zh-TW" sz="32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2663826" y="2381251"/>
            <a:ext cx="14398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 = A + B</a:t>
            </a:r>
            <a:endParaRPr lang="en-US" altLang="zh-TW" sz="28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804989" y="1595439"/>
            <a:ext cx="2928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1. Boolean Algebra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1806575" y="3937001"/>
            <a:ext cx="2776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Calibri" panose="020F0502020204030204" pitchFamily="34" charset="0"/>
                <a:ea typeface="微軟正黑體" panose="020B0604030504040204" pitchFamily="34" charset="-120"/>
              </a:rPr>
              <a:t>3. Circuit Diagram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7727950" y="1838328"/>
            <a:ext cx="216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2. Truth Table</a:t>
            </a:r>
          </a:p>
        </p:txBody>
      </p:sp>
      <p:sp>
        <p:nvSpPr>
          <p:cNvPr id="3" name="橢圓 2"/>
          <p:cNvSpPr>
            <a:spLocks noChangeAspect="1"/>
          </p:cNvSpPr>
          <p:nvPr/>
        </p:nvSpPr>
        <p:spPr bwMode="auto">
          <a:xfrm>
            <a:off x="3532275" y="2543456"/>
            <a:ext cx="216000" cy="216000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932396"/>
              </p:ext>
            </p:extLst>
          </p:nvPr>
        </p:nvGraphicFramePr>
        <p:xfrm>
          <a:off x="7372895" y="2605172"/>
          <a:ext cx="4070106" cy="3189965"/>
        </p:xfrm>
        <a:graphic>
          <a:graphicData uri="http://schemas.openxmlformats.org/drawingml/2006/table">
            <a:tbl>
              <a:tblPr firstRow="1" bandRow="1"/>
              <a:tblGrid>
                <a:gridCol w="135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4791075"/>
            <a:ext cx="1866324" cy="93316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173791" y="47339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173791" y="520005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27792" y="500777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2663826" y="3021321"/>
            <a:ext cx="26895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i="1" dirty="0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=&gt;</a:t>
            </a:r>
            <a:r>
              <a:rPr lang="en-US" altLang="zh-TW" sz="2800" i="1" dirty="0" smtClean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  F = A’B + AB’</a:t>
            </a:r>
            <a:endParaRPr lang="en-US" altLang="zh-TW" sz="28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03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 </a:t>
            </a: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XOR (2/2)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22179" y="1311318"/>
            <a:ext cx="10878989" cy="4567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479425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circuit on the breadboard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2211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needed for LAB II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Shape 513"/>
          <p:cNvGraphicFramePr/>
          <p:nvPr>
            <p:extLst/>
          </p:nvPr>
        </p:nvGraphicFramePr>
        <p:xfrm>
          <a:off x="2660883" y="1855701"/>
          <a:ext cx="7078321" cy="2282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Solerless</a:t>
                      </a: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Breadboard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74LS04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74LS08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74LS32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0540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4294967295"/>
          </p:nvPr>
        </p:nvSpPr>
        <p:spPr>
          <a:xfrm>
            <a:off x="522178" y="1217140"/>
            <a:ext cx="11043745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1" indent="-342900" algn="just">
              <a:spcBef>
                <a:spcPts val="0"/>
              </a:spcBef>
              <a:buClr>
                <a:schemeClr val="accent1"/>
              </a:buClr>
              <a:buSzPct val="65000"/>
              <a:buFont typeface="Times New Roman"/>
              <a:buChar char="■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half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(HA)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two inputs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 and B) and two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outputs (Sum and Carry). “A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denotes the 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summand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“B” is the 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addend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Sum and Carry mean the output sum and carry for input “A”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“B”. The truth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Boolean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algebra for the half adder are as follows.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Shape 7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24727"/>
          <a:stretch/>
        </p:blipFill>
        <p:spPr>
          <a:xfrm>
            <a:off x="6939525" y="2876159"/>
            <a:ext cx="3600000" cy="1164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2"/>
          <p:cNvSpPr txBox="1">
            <a:spLocks/>
          </p:cNvSpPr>
          <p:nvPr/>
        </p:nvSpPr>
        <p:spPr>
          <a:xfrm>
            <a:off x="522179" y="239241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>
              <a:buClr>
                <a:srgbClr val="000000"/>
              </a:buClr>
              <a:buSzPct val="25000"/>
            </a:pPr>
            <a:r>
              <a:rPr lang="en-US" altLang="zh-TW" sz="3600" b="1" kern="0" dirty="0"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kern="0" dirty="0" smtClean="0">
                <a:latin typeface="Times New Roman"/>
                <a:ea typeface="Times New Roman"/>
                <a:cs typeface="Times New Roman"/>
                <a:sym typeface="Times New Roman"/>
              </a:rPr>
              <a:t>III </a:t>
            </a:r>
            <a:r>
              <a:rPr lang="en-US" altLang="zh-TW" sz="3600" b="1" kern="0" dirty="0">
                <a:latin typeface="Times New Roman"/>
                <a:ea typeface="Times New Roman"/>
                <a:cs typeface="Times New Roman"/>
                <a:sym typeface="Times New Roman"/>
              </a:rPr>
              <a:t>-- Half </a:t>
            </a:r>
            <a:r>
              <a:rPr lang="en-US" altLang="zh-TW" sz="3600" b="1" kern="0" dirty="0" smtClean="0">
                <a:latin typeface="Times New Roman"/>
                <a:ea typeface="Times New Roman"/>
                <a:cs typeface="Times New Roman"/>
                <a:sym typeface="Times New Roman"/>
              </a:rPr>
              <a:t>Adder (1/5)</a:t>
            </a:r>
            <a:endParaRPr lang="en-US" sz="3600" b="1" kern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" name="表格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17835710"/>
              </p:ext>
            </p:extLst>
          </p:nvPr>
        </p:nvGraphicFramePr>
        <p:xfrm>
          <a:off x="486320" y="2932788"/>
          <a:ext cx="5426808" cy="3189965"/>
        </p:xfrm>
        <a:graphic>
          <a:graphicData uri="http://schemas.openxmlformats.org/drawingml/2006/table">
            <a:tbl>
              <a:tblPr firstRow="1" bandRow="1"/>
              <a:tblGrid>
                <a:gridCol w="135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588412"/>
              </p:ext>
            </p:extLst>
          </p:nvPr>
        </p:nvGraphicFramePr>
        <p:xfrm>
          <a:off x="8452464" y="4743831"/>
          <a:ext cx="1991403" cy="1061292"/>
        </p:xfrm>
        <a:graphic>
          <a:graphicData uri="http://schemas.openxmlformats.org/drawingml/2006/table">
            <a:tbl>
              <a:tblPr firstRow="1" bandRow="1"/>
              <a:tblGrid>
                <a:gridCol w="663801">
                  <a:extLst>
                    <a:ext uri="{9D8B030D-6E8A-4147-A177-3AD203B41FA5}">
                      <a16:colId xmlns:a16="http://schemas.microsoft.com/office/drawing/2014/main" val="301458932"/>
                    </a:ext>
                  </a:extLst>
                </a:gridCol>
                <a:gridCol w="663801">
                  <a:extLst>
                    <a:ext uri="{9D8B030D-6E8A-4147-A177-3AD203B41FA5}">
                      <a16:colId xmlns:a16="http://schemas.microsoft.com/office/drawing/2014/main" val="3623041477"/>
                    </a:ext>
                  </a:extLst>
                </a:gridCol>
                <a:gridCol w="663801">
                  <a:extLst>
                    <a:ext uri="{9D8B030D-6E8A-4147-A177-3AD203B41FA5}">
                      <a16:colId xmlns:a16="http://schemas.microsoft.com/office/drawing/2014/main" val="3872524990"/>
                    </a:ext>
                  </a:extLst>
                </a:gridCol>
              </a:tblGrid>
              <a:tr h="197054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3764"/>
                  </a:ext>
                </a:extLst>
              </a:tr>
              <a:tr h="3674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60207"/>
                  </a:ext>
                </a:extLst>
              </a:tr>
              <a:tr h="367431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58600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7040188" y="4920861"/>
            <a:ext cx="162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038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 </a:t>
            </a: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 Half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(2/5)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22179" y="1311318"/>
            <a:ext cx="10878989" cy="4567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479425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circuit on the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and show the result on LED.</a:t>
            </a:r>
          </a:p>
          <a:p>
            <a:pPr marL="806450" lvl="1" indent="-479425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result with decimal format (0, 1, 2, …..,9) on Digital Display in the breadboard.</a:t>
            </a:r>
          </a:p>
          <a:p>
            <a:pPr marL="806450" lvl="1" indent="-479425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1371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4294967295"/>
          </p:nvPr>
        </p:nvSpPr>
        <p:spPr>
          <a:xfrm>
            <a:off x="522178" y="1217140"/>
            <a:ext cx="11043745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1" indent="-342900" algn="just">
              <a:spcBef>
                <a:spcPts val="0"/>
              </a:spcBef>
              <a:buClr>
                <a:schemeClr val="accent1"/>
              </a:buClr>
              <a:buSzPct val="65000"/>
              <a:buFont typeface="Times New Roman"/>
              <a:buChar char="■"/>
            </a:pP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half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adder (HA)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two inputs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 and B) and two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outputs (Sum and Carry). “A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denotes the 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summand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“B” is the 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addend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Sum and Carry mean the output sum and carry for input “A”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“B”. The truth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</a:t>
            </a:r>
            <a:r>
              <a:rPr lang="en-US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Boolean</a:t>
            </a:r>
            <a:r>
              <a:rPr lang="en-US" altLang="zh-TW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algebra for the half adder are as follows.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Shape 7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24727"/>
          <a:stretch/>
        </p:blipFill>
        <p:spPr>
          <a:xfrm>
            <a:off x="7787423" y="2776406"/>
            <a:ext cx="3600000" cy="11647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2"/>
          <p:cNvSpPr txBox="1">
            <a:spLocks/>
          </p:cNvSpPr>
          <p:nvPr/>
        </p:nvSpPr>
        <p:spPr>
          <a:xfrm>
            <a:off x="522179" y="239241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>
              <a:buClr>
                <a:srgbClr val="000000"/>
              </a:buClr>
              <a:buSzPct val="25000"/>
            </a:pPr>
            <a:r>
              <a:rPr lang="en-US" altLang="zh-TW" sz="3600" b="1" kern="0" dirty="0"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kern="0" dirty="0" smtClean="0">
                <a:latin typeface="Times New Roman"/>
                <a:ea typeface="Times New Roman"/>
                <a:cs typeface="Times New Roman"/>
                <a:sym typeface="Times New Roman"/>
              </a:rPr>
              <a:t>III </a:t>
            </a:r>
            <a:r>
              <a:rPr lang="en-US" altLang="zh-TW" sz="3600" b="1" kern="0" dirty="0">
                <a:latin typeface="Times New Roman"/>
                <a:ea typeface="Times New Roman"/>
                <a:cs typeface="Times New Roman"/>
                <a:sym typeface="Times New Roman"/>
              </a:rPr>
              <a:t>-- Half </a:t>
            </a:r>
            <a:r>
              <a:rPr lang="en-US" altLang="zh-TW" sz="3600" b="1" kern="0" dirty="0" smtClean="0">
                <a:latin typeface="Times New Roman"/>
                <a:ea typeface="Times New Roman"/>
                <a:cs typeface="Times New Roman"/>
                <a:sym typeface="Times New Roman"/>
              </a:rPr>
              <a:t>Adder (3/5)</a:t>
            </a:r>
            <a:endParaRPr lang="en-US" sz="3600" b="1" kern="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" name="表格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88592425"/>
              </p:ext>
            </p:extLst>
          </p:nvPr>
        </p:nvGraphicFramePr>
        <p:xfrm>
          <a:off x="646830" y="3108959"/>
          <a:ext cx="6508865" cy="2789350"/>
        </p:xfrm>
        <a:graphic>
          <a:graphicData uri="http://schemas.openxmlformats.org/drawingml/2006/table">
            <a:tbl>
              <a:tblPr firstRow="1" bandRow="1"/>
              <a:tblGrid>
                <a:gridCol w="1301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773">
                  <a:extLst>
                    <a:ext uri="{9D8B030D-6E8A-4147-A177-3AD203B41FA5}">
                      <a16:colId xmlns:a16="http://schemas.microsoft.com/office/drawing/2014/main" val="95516029"/>
                    </a:ext>
                  </a:extLst>
                </a:gridCol>
              </a:tblGrid>
              <a:tr h="557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Decimal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980660"/>
              </p:ext>
            </p:extLst>
          </p:nvPr>
        </p:nvGraphicFramePr>
        <p:xfrm>
          <a:off x="9366863" y="4585890"/>
          <a:ext cx="1991403" cy="1061292"/>
        </p:xfrm>
        <a:graphic>
          <a:graphicData uri="http://schemas.openxmlformats.org/drawingml/2006/table">
            <a:tbl>
              <a:tblPr firstRow="1" bandRow="1"/>
              <a:tblGrid>
                <a:gridCol w="663801">
                  <a:extLst>
                    <a:ext uri="{9D8B030D-6E8A-4147-A177-3AD203B41FA5}">
                      <a16:colId xmlns:a16="http://schemas.microsoft.com/office/drawing/2014/main" val="301458932"/>
                    </a:ext>
                  </a:extLst>
                </a:gridCol>
                <a:gridCol w="663801">
                  <a:extLst>
                    <a:ext uri="{9D8B030D-6E8A-4147-A177-3AD203B41FA5}">
                      <a16:colId xmlns:a16="http://schemas.microsoft.com/office/drawing/2014/main" val="3623041477"/>
                    </a:ext>
                  </a:extLst>
                </a:gridCol>
                <a:gridCol w="663801">
                  <a:extLst>
                    <a:ext uri="{9D8B030D-6E8A-4147-A177-3AD203B41FA5}">
                      <a16:colId xmlns:a16="http://schemas.microsoft.com/office/drawing/2014/main" val="3872524990"/>
                    </a:ext>
                  </a:extLst>
                </a:gridCol>
              </a:tblGrid>
              <a:tr h="197054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3764"/>
                  </a:ext>
                </a:extLst>
              </a:tr>
              <a:tr h="3674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60207"/>
                  </a:ext>
                </a:extLst>
              </a:tr>
              <a:tr h="367431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071" marR="113071" marT="56535" marB="5653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58600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7954587" y="4762920"/>
            <a:ext cx="162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363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10" y="2706571"/>
            <a:ext cx="2624336" cy="2771298"/>
          </a:xfrm>
          <a:prstGeom prst="rect">
            <a:avLst/>
          </a:prstGeom>
        </p:spPr>
      </p:pic>
      <p:sp>
        <p:nvSpPr>
          <p:cNvPr id="4" name="Shape 102"/>
          <p:cNvSpPr txBox="1">
            <a:spLocks/>
          </p:cNvSpPr>
          <p:nvPr/>
        </p:nvSpPr>
        <p:spPr>
          <a:xfrm>
            <a:off x="522178" y="23662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lvl="0" indent="-342900">
              <a:lnSpc>
                <a:spcPct val="150000"/>
              </a:lnSpc>
              <a:buSzPct val="65000"/>
            </a:pP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Display in the breadboard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779891" y="3923913"/>
            <a:ext cx="740258" cy="90526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 smtClean="0"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64541"/>
              </p:ext>
            </p:extLst>
          </p:nvPr>
        </p:nvGraphicFramePr>
        <p:xfrm>
          <a:off x="5558955" y="2013165"/>
          <a:ext cx="5494530" cy="4032452"/>
        </p:xfrm>
        <a:graphic>
          <a:graphicData uri="http://schemas.openxmlformats.org/drawingml/2006/table">
            <a:tbl>
              <a:tblPr firstRow="1" bandRow="1"/>
              <a:tblGrid>
                <a:gridCol w="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99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D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B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(Carry)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A</a:t>
                      </a: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(Sum)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DIGITAL DISPLAY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3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4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5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6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8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7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8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9</a:t>
                      </a:r>
                      <a:endParaRPr lang="zh-TW" altLang="en-US" sz="1600" dirty="0"/>
                    </a:p>
                  </a:txBody>
                  <a:tcPr marL="96931" marR="96931" marT="48466" marB="484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05070" y="1090927"/>
            <a:ext cx="10277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6450" indent="-806450" algn="just">
              <a:spcBef>
                <a:spcPts val="0"/>
              </a:spcBef>
              <a:buSzPct val="65000"/>
              <a:buNone/>
            </a:pPr>
            <a:r>
              <a:rPr lang="en-US" altLang="zh-TW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of the Digital Display in the</a:t>
            </a:r>
            <a:r>
              <a:rPr lang="en-US" altLang="zh-TW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breadboard</a:t>
            </a:r>
            <a:r>
              <a:rPr lang="en-US" altLang="zh-TW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as follows. </a:t>
            </a:r>
            <a:endParaRPr lang="en-US" altLang="zh-TW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066594" y="3352800"/>
            <a:ext cx="582507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 smtClean="0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8158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needed for LAB III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Shape 513"/>
          <p:cNvGraphicFramePr/>
          <p:nvPr>
            <p:extLst>
              <p:ext uri="{D42A27DB-BD31-4B8C-83A1-F6EECF244321}">
                <p14:modId xmlns:p14="http://schemas.microsoft.com/office/powerpoint/2010/main" val="2540675262"/>
              </p:ext>
            </p:extLst>
          </p:nvPr>
        </p:nvGraphicFramePr>
        <p:xfrm>
          <a:off x="2660883" y="1855701"/>
          <a:ext cx="7078321" cy="2282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1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Solerless</a:t>
                      </a: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Breadboard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74LS04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74LS08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74LS32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0017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22178" y="1245414"/>
            <a:ext cx="11051984" cy="4567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 algn="just">
              <a:lnSpc>
                <a:spcPct val="150000"/>
              </a:lnSpc>
              <a:spcBef>
                <a:spcPts val="0"/>
              </a:spcBef>
              <a:buSzPct val="65000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inputs denoted as A and B. Both A and B are 1-bit value. A comparator is designed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A is equal to B or not.  The output results are represented with  E .</a:t>
            </a:r>
          </a:p>
          <a:p>
            <a:pPr indent="-342900" algn="just">
              <a:lnSpc>
                <a:spcPct val="150000"/>
              </a:lnSpc>
              <a:spcBef>
                <a:spcPts val="0"/>
              </a:spcBef>
              <a:buSzPct val="65000"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</a:t>
            </a:r>
            <a:r>
              <a:rPr lang="en-US" sz="2800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 function and truth table of the comparator is described as follows.</a:t>
            </a:r>
            <a:endParaRPr lang="en-US" altLang="zh-TW" sz="2800" dirty="0" smtClean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Shape 102"/>
          <p:cNvSpPr txBox="1">
            <a:spLocks/>
          </p:cNvSpPr>
          <p:nvPr/>
        </p:nvSpPr>
        <p:spPr>
          <a:xfrm>
            <a:off x="522178" y="23662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>
              <a:buClr>
                <a:schemeClr val="dk1"/>
              </a:buClr>
              <a:buSzPct val="25000"/>
            </a:pP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 – Comparator (1/2)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03"/>
              <p:cNvSpPr txBox="1">
                <a:spLocks/>
              </p:cNvSpPr>
              <p:nvPr/>
            </p:nvSpPr>
            <p:spPr>
              <a:xfrm>
                <a:off x="1514239" y="4591540"/>
                <a:ext cx="5712941" cy="1676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342900" marR="0" indent="-227330" algn="l" rtl="0">
                  <a:lnSpc>
                    <a:spcPct val="100000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chemeClr val="accent1"/>
                  </a:buClr>
                  <a:buFont typeface="Times New Roman"/>
                  <a:buChar char="■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1pPr>
                <a:lvl2pPr marL="669925" marR="0" indent="-243205" algn="l" rtl="0">
                  <a:lnSpc>
                    <a:spcPct val="100000"/>
                  </a:lnSpc>
                  <a:spcBef>
                    <a:spcPts val="440"/>
                  </a:spcBef>
                  <a:spcAft>
                    <a:spcPts val="0"/>
                  </a:spcAft>
                  <a:buClr>
                    <a:schemeClr val="accent2"/>
                  </a:buClr>
                  <a:buFont typeface="Times New Roman"/>
                  <a:buChar char="❑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2pPr>
                <a:lvl3pPr marL="1022350" marR="0" indent="-2794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Times New Roman"/>
                  <a:buChar char="■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3pPr>
                <a:lvl4pPr marL="1339850" marR="0" indent="-23495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2"/>
                  </a:buClr>
                  <a:buFont typeface="Times New Roman"/>
                  <a:buChar char="❑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4pPr>
                <a:lvl5pPr marL="1681163" marR="0" indent="-252413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/>
                  <a:buChar char="▪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5pPr>
                <a:lvl6pPr marL="2138363" marR="0" indent="-252413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/>
                  <a:buChar char="▪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6pPr>
                <a:lvl7pPr marL="2595563" marR="0" indent="-252413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/>
                  <a:buChar char="▪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7pPr>
                <a:lvl8pPr marL="3052763" marR="0" indent="-252413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/>
                  <a:buChar char="▪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8pPr>
                <a:lvl9pPr marL="3509963" marR="0" indent="-252412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accent1"/>
                  </a:buClr>
                  <a:buFont typeface="Arial"/>
                  <a:buChar char="▪"/>
                  <a:defRPr sz="1400" b="0" i="0" u="none" strike="noStrike" cap="non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  <a:rtl val="0"/>
                  </a:defRPr>
                </a:lvl9pPr>
              </a:lstStyle>
              <a:p>
                <a:pPr marL="327025" lvl="1" indent="0" algn="just">
                  <a:spcBef>
                    <a:spcPts val="0"/>
                  </a:spcBef>
                  <a:buSzPct val="65000"/>
                  <a:buNone/>
                </a:pPr>
                <a:r>
                  <a:rPr lang="en-US" altLang="zh-TW" sz="2800" kern="0" dirty="0" smtClean="0">
                    <a:solidFill>
                      <a:schemeClr val="dk1"/>
                    </a:solidFill>
                    <a:cs typeface="Times New Roman" panose="02020603050405020304" pitchFamily="18" charset="0"/>
                    <a:sym typeface="Times New Roman"/>
                  </a:rPr>
                  <a:t>E </a:t>
                </a:r>
                <a:r>
                  <a:rPr lang="en-US" altLang="zh-TW" sz="2800" kern="0" dirty="0">
                    <a:solidFill>
                      <a:schemeClr val="dk1"/>
                    </a:solidFill>
                    <a:cs typeface="Times New Roman" panose="02020603050405020304" pitchFamily="18" charset="0"/>
                    <a:sym typeface="Times New Roman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800" i="1" ker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Times New Roman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800" i="1" ker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Times New Roman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,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𝑖𝑓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𝐴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𝑖𝑠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𝑒𝑞𝑢𝑎𝑙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𝑡𝑜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,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𝑒𝑙𝑠𝑒</m:t>
                              </m:r>
                              <m:r>
                                <a:rPr lang="en-US" altLang="zh-TW" sz="2800" i="1" ker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Times New Roman"/>
                                </a:rPr>
                                <m:t>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800" kern="0" dirty="0">
                  <a:solidFill>
                    <a:schemeClr val="dk1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</p:txBody>
          </p:sp>
        </mc:Choice>
        <mc:Fallback xmlns="">
          <p:sp>
            <p:nvSpPr>
              <p:cNvPr id="5" name="Shap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39" y="4591540"/>
                <a:ext cx="5712941" cy="1676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21684"/>
              </p:ext>
            </p:extLst>
          </p:nvPr>
        </p:nvGraphicFramePr>
        <p:xfrm>
          <a:off x="7135740" y="4090620"/>
          <a:ext cx="2905830" cy="2235365"/>
        </p:xfrm>
        <a:graphic>
          <a:graphicData uri="http://schemas.openxmlformats.org/drawingml/2006/table">
            <a:tbl>
              <a:tblPr firstRow="1" bandRow="1"/>
              <a:tblGrid>
                <a:gridCol w="96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164" marR="139164" marT="69582" marB="695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0987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>
            <a:spLocks/>
          </p:cNvSpPr>
          <p:nvPr/>
        </p:nvSpPr>
        <p:spPr>
          <a:xfrm>
            <a:off x="522178" y="236623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>
              <a:buClr>
                <a:schemeClr val="dk1"/>
              </a:buClr>
              <a:buSzPct val="25000"/>
            </a:pP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 – Comparator (2/2</a:t>
            </a:r>
            <a:r>
              <a:rPr lang="en-US" altLang="zh-TW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 103"/>
          <p:cNvSpPr txBox="1">
            <a:spLocks noGrp="1"/>
          </p:cNvSpPr>
          <p:nvPr>
            <p:ph type="body" idx="1"/>
          </p:nvPr>
        </p:nvSpPr>
        <p:spPr>
          <a:xfrm>
            <a:off x="522179" y="1311318"/>
            <a:ext cx="10878989" cy="4567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479425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Write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algebra and implement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on the breadboard.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ct val="65000"/>
              <a:buNone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62654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50826"/>
            <a:ext cx="6116637" cy="814388"/>
          </a:xfrm>
          <a:extLst/>
        </p:spPr>
        <p:txBody>
          <a:bodyPr>
            <a:normAutofit fontScale="90000"/>
          </a:bodyPr>
          <a:lstStyle/>
          <a:p>
            <a:pPr marL="365760" indent="-256032" eaLnBrk="1" hangingPunct="1">
              <a:buClr>
                <a:schemeClr val="accent3"/>
              </a:buClr>
              <a:defRPr/>
            </a:pPr>
            <a:r>
              <a:rPr lang="en-US" altLang="zh-TW" sz="3400" dirty="0">
                <a:ea typeface="新細明體" panose="02020500000000000000" pitchFamily="18" charset="-120"/>
              </a:rPr>
              <a:t>Three </a:t>
            </a:r>
            <a:r>
              <a:rPr lang="en-US" altLang="zh-TW" sz="3400" dirty="0" smtClean="0">
                <a:ea typeface="新細明體" panose="02020500000000000000" pitchFamily="18" charset="-120"/>
              </a:rPr>
              <a:t>representations for a circuit</a:t>
            </a:r>
            <a:endParaRPr lang="en-US" altLang="zh-TW" sz="3400" dirty="0">
              <a:ea typeface="新細明體" panose="02020500000000000000" pitchFamily="18" charset="-120"/>
            </a:endParaRPr>
          </a:p>
        </p:txBody>
      </p:sp>
      <p:graphicFrame>
        <p:nvGraphicFramePr>
          <p:cNvPr id="20483" name="Object 8">
            <a:hlinkClick r:id="" action="ppaction://ole?verb=0"/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76976" y="2830513"/>
          <a:ext cx="426402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" r:id="rId3" imgW="4261698" imgH="3884826" progId="Word.Document.8">
                  <p:embed/>
                </p:oleObj>
              </mc:Choice>
              <mc:Fallback>
                <p:oleObj name="Document" r:id="rId3" imgW="4261698" imgH="3884826" progId="Word.Documen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/>
                      <a:srcRect b="11307"/>
                      <a:stretch>
                        <a:fillRect/>
                      </a:stretch>
                    </p:blipFill>
                    <p:spPr bwMode="auto">
                      <a:xfrm>
                        <a:off x="6276976" y="2830513"/>
                        <a:ext cx="4264025" cy="388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3" descr="AACFLMO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4757739"/>
            <a:ext cx="4083050" cy="1762125"/>
          </a:xfrm>
          <a:prstGeom prst="rect">
            <a:avLst/>
          </a:prstGeom>
          <a:solidFill>
            <a:srgbClr val="E1F4FF"/>
          </a:solidFill>
          <a:ln w="57150">
            <a:solidFill>
              <a:srgbClr val="E1F4FF"/>
            </a:solidFill>
            <a:miter lim="800000"/>
            <a:headEnd/>
            <a:tailEnd/>
          </a:ln>
        </p:spPr>
      </p:pic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2663826" y="2381251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</a:t>
            </a:r>
            <a:r>
              <a:rPr lang="en-US" altLang="zh-TW" sz="2800" baseline="-25000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en-US" altLang="zh-TW" sz="28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800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x+y’z</a:t>
            </a:r>
            <a:endParaRPr lang="en-US" altLang="zh-TW" sz="28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804989" y="1595439"/>
            <a:ext cx="2928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1. Boolean Algebra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1806575" y="3937001"/>
            <a:ext cx="2776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Calibri" panose="020F0502020204030204" pitchFamily="34" charset="0"/>
                <a:ea typeface="微軟正黑體" panose="020B0604030504040204" pitchFamily="34" charset="-120"/>
              </a:rPr>
              <a:t>3. Circuit Diagram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5565775" y="1597026"/>
            <a:ext cx="216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latin typeface="Calibri" panose="020F0502020204030204" pitchFamily="34" charset="0"/>
                <a:ea typeface="微軟正黑體" panose="020B0604030504040204" pitchFamily="34" charset="-120"/>
              </a:rPr>
              <a:t>2. Truth Table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172200" y="3235325"/>
            <a:ext cx="398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7975600" y="2949575"/>
            <a:ext cx="0" cy="396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702425" y="2473325"/>
            <a:ext cx="1409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>
                <a:latin typeface="Calibri" panose="020F0502020204030204" pitchFamily="34" charset="0"/>
                <a:ea typeface="微軟正黑體" panose="020B0604030504040204" pitchFamily="34" charset="-120"/>
              </a:rPr>
              <a:t>Inputs            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5788026" y="2076451"/>
            <a:ext cx="509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i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en-US" altLang="zh-TW" sz="24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input variables </a:t>
            </a:r>
            <a:r>
              <a:rPr lang="en-US" altLang="zh-TW" sz="24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 2</a:t>
            </a:r>
            <a:r>
              <a:rPr lang="en-US" altLang="zh-TW" sz="2400" i="1" baseline="300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n</a:t>
            </a:r>
            <a:r>
              <a:rPr lang="en-US" altLang="zh-TW" sz="24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 combinations</a:t>
            </a:r>
            <a:endParaRPr lang="en-US" altLang="zh-TW" sz="240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8226425" y="1530351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28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真值表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2479227" y="6166299"/>
            <a:ext cx="2748757" cy="3535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908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22179" y="215290"/>
            <a:ext cx="9217025" cy="120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altLang="zh-TW" sz="36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needed for LAB IV</a:t>
            </a:r>
            <a:endParaRPr lang="en-US" sz="3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" name="Shape 513"/>
          <p:cNvGraphicFramePr/>
          <p:nvPr>
            <p:extLst/>
          </p:nvPr>
        </p:nvGraphicFramePr>
        <p:xfrm>
          <a:off x="2461095" y="1921603"/>
          <a:ext cx="7704396" cy="2282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21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Names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Solerless</a:t>
                      </a: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Breadboard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74LS04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74LS08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74LS32</a:t>
                      </a:r>
                      <a:endParaRPr lang="en-US" sz="2800" b="0" i="0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×1</a:t>
                      </a:r>
                    </a:p>
                  </a:txBody>
                  <a:tcPr marL="68600" marR="68600" marT="0" marB="0" anchor="ctr">
                    <a:lnL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04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74LS08</a:t>
            </a:r>
            <a:endParaRPr lang="zh-TW" altLang="en-US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1" y="1816101"/>
            <a:ext cx="9217025" cy="390366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4807236" y="41939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065371" y="5218137"/>
            <a:ext cx="737702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F=</a:t>
            </a:r>
            <a:r>
              <a:rPr lang="en-US" altLang="zh-TW" sz="2275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xy</a:t>
            </a:r>
            <a:endParaRPr lang="en-US" altLang="zh-TW" sz="2275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1955" y="5227376"/>
            <a:ext cx="21788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dirty="0">
                <a:latin typeface="Calibri" panose="020F0502020204030204" pitchFamily="34" charset="0"/>
                <a:ea typeface="微軟正黑體" panose="020B0604030504040204" pitchFamily="34" charset="-120"/>
              </a:rPr>
              <a:t>Boolean Algebra</a:t>
            </a: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1798300" y="3836451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5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74LS32</a:t>
            </a:r>
            <a:endParaRPr lang="zh-TW" altLang="en-US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1" y="1811339"/>
            <a:ext cx="9217025" cy="391318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4697905" y="419399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OR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065372" y="5218137"/>
            <a:ext cx="883575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F=</a:t>
            </a:r>
            <a:r>
              <a:rPr lang="en-US" altLang="zh-TW" sz="2275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x+y</a:t>
            </a:r>
            <a:endParaRPr lang="en-US" altLang="zh-TW" sz="2275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1955" y="5227376"/>
            <a:ext cx="21788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dirty="0">
                <a:latin typeface="Calibri" panose="020F0502020204030204" pitchFamily="34" charset="0"/>
                <a:ea typeface="微軟正黑體" panose="020B0604030504040204" pitchFamily="34" charset="-120"/>
              </a:rPr>
              <a:t>Boolean Algebra</a:t>
            </a: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2153450" y="3610913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30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74LS04</a:t>
            </a:r>
            <a:endParaRPr lang="zh-TW" altLang="en-US"/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1" y="1871664"/>
            <a:ext cx="9217025" cy="379253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4694784" y="492938"/>
            <a:ext cx="140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NOT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065371" y="5218137"/>
            <a:ext cx="68018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F=x’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1955" y="5227376"/>
            <a:ext cx="21788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dirty="0">
                <a:latin typeface="Calibri" panose="020F0502020204030204" pitchFamily="34" charset="0"/>
                <a:ea typeface="微軟正黑體" panose="020B0604030504040204" pitchFamily="34" charset="-120"/>
              </a:rPr>
              <a:t>Boolean Algebra</a:t>
            </a: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1950251" y="3775662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3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74LS00</a:t>
            </a:r>
            <a:endParaRPr lang="zh-TW" altLang="en-US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1395443"/>
            <a:ext cx="9217025" cy="411321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4658148" y="41939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791748" y="419399"/>
            <a:ext cx="1554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- AND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065372" y="5218137"/>
            <a:ext cx="987771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F=(</a:t>
            </a:r>
            <a:r>
              <a:rPr lang="en-US" altLang="zh-TW" sz="2275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xy</a:t>
            </a:r>
            <a:r>
              <a:rPr lang="en-US" altLang="zh-TW" sz="2275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)’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571955" y="5227376"/>
            <a:ext cx="21788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 dirty="0">
                <a:latin typeface="Calibri" panose="020F0502020204030204" pitchFamily="34" charset="0"/>
                <a:ea typeface="微軟正黑體" panose="020B0604030504040204" pitchFamily="34" charset="-120"/>
              </a:rPr>
              <a:t>Boolean Algebra</a:t>
            </a:r>
          </a:p>
        </p:txBody>
      </p:sp>
      <p:sp>
        <p:nvSpPr>
          <p:cNvPr id="2" name="套索 1"/>
          <p:cNvSpPr/>
          <p:nvPr/>
        </p:nvSpPr>
        <p:spPr bwMode="auto">
          <a:xfrm rot="12139431">
            <a:off x="1747050" y="3505958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3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74LS00</a:t>
            </a:r>
            <a:endParaRPr lang="zh-TW" altLang="en-US" dirty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888548"/>
            <a:ext cx="9217025" cy="4113213"/>
          </a:xfr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732" y="4403033"/>
            <a:ext cx="3104748" cy="1552374"/>
          </a:xfrm>
          <a:prstGeom prst="rect">
            <a:avLst/>
          </a:prstGeom>
        </p:spPr>
      </p:pic>
      <p:sp>
        <p:nvSpPr>
          <p:cNvPr id="4" name="套索 3"/>
          <p:cNvSpPr/>
          <p:nvPr/>
        </p:nvSpPr>
        <p:spPr bwMode="auto">
          <a:xfrm rot="12120000">
            <a:off x="1758720" y="2989341"/>
            <a:ext cx="410099" cy="437810"/>
          </a:xfrm>
          <a:prstGeom prst="chor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7046845" y="4234068"/>
            <a:ext cx="218661" cy="218661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38732" y="383765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Vcc</a:t>
            </a:r>
            <a:r>
              <a:rPr lang="en-US" altLang="zh-TW" dirty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9375912" y="5865957"/>
            <a:ext cx="218661" cy="218661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srgbClr val="00B050"/>
              </a:solidFill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13846" y="576219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893779" y="5858799"/>
            <a:ext cx="124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A1  B1  Y1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17728" y="4073352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B3  A3  Y3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42731" y="433303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套索 12"/>
          <p:cNvSpPr>
            <a:spLocks noChangeAspect="1"/>
          </p:cNvSpPr>
          <p:nvPr/>
        </p:nvSpPr>
        <p:spPr bwMode="auto">
          <a:xfrm rot="12139431">
            <a:off x="1735454" y="2990593"/>
            <a:ext cx="428104" cy="432000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87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Solderless Breadboard in CSIE NCKU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8301" y="881064"/>
            <a:ext cx="9217025" cy="4567237"/>
          </a:xfrm>
        </p:spPr>
        <p:txBody>
          <a:bodyPr/>
          <a:lstStyle/>
          <a:p>
            <a:r>
              <a:rPr lang="en-US" altLang="zh-TW" dirty="0"/>
              <a:t>Top view of the breadboard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05" y="1318058"/>
            <a:ext cx="6150415" cy="53736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534025" y="2142379"/>
            <a:ext cx="239206" cy="7341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534025" y="3270730"/>
            <a:ext cx="239206" cy="7341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682328" y="2142379"/>
            <a:ext cx="239206" cy="7341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682328" y="3270730"/>
            <a:ext cx="239206" cy="7341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43714" y="1642665"/>
            <a:ext cx="71643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AND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07504" y="4214415"/>
            <a:ext cx="58885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OR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24268" y="4214277"/>
            <a:ext cx="85871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NAND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291733" y="1622836"/>
            <a:ext cx="7237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/>
              <a:t>NOT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928</Words>
  <Application>Microsoft Office PowerPoint</Application>
  <PresentationFormat>寬螢幕</PresentationFormat>
  <Paragraphs>344</Paragraphs>
  <Slides>30</Slides>
  <Notes>13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3_Edge</vt:lpstr>
      <vt:lpstr>Edge</vt:lpstr>
      <vt:lpstr>Document</vt:lpstr>
      <vt:lpstr>PowerPoint 簡報</vt:lpstr>
      <vt:lpstr>Outline</vt:lpstr>
      <vt:lpstr>Three representations for a circuit</vt:lpstr>
      <vt:lpstr>74LS08</vt:lpstr>
      <vt:lpstr>74LS32</vt:lpstr>
      <vt:lpstr>74LS04</vt:lpstr>
      <vt:lpstr>74LS00</vt:lpstr>
      <vt:lpstr>74LS00</vt:lpstr>
      <vt:lpstr>The Solderless Breadboard in CSIE NCKU</vt:lpstr>
      <vt:lpstr>Top View of the Solderless Breadboard</vt:lpstr>
      <vt:lpstr>Example: Connection with 74LS00 Chip(1/7) </vt:lpstr>
      <vt:lpstr>Example: Connection with 74LS00 Chip(2/7) </vt:lpstr>
      <vt:lpstr>Example: Connection with 74LS00 Chip(3/7) </vt:lpstr>
      <vt:lpstr>Example: Connection with 74LS00 Chip(4/7) </vt:lpstr>
      <vt:lpstr>Example: Connection with 74LS00 Chip(5/7) </vt:lpstr>
      <vt:lpstr>Example: Connection with 74LS00 Chip(6/7) </vt:lpstr>
      <vt:lpstr>Example: Connection with 74LS00 Chip(7/7) </vt:lpstr>
      <vt:lpstr>Lab I</vt:lpstr>
      <vt:lpstr>Components needed for LAB I</vt:lpstr>
      <vt:lpstr>Lab II – XOR (1/2)</vt:lpstr>
      <vt:lpstr>LAB II -- XOR (2/2)</vt:lpstr>
      <vt:lpstr>Components needed for LAB II</vt:lpstr>
      <vt:lpstr>PowerPoint 簡報</vt:lpstr>
      <vt:lpstr>LAB III -- Half Adder (2/5)</vt:lpstr>
      <vt:lpstr>PowerPoint 簡報</vt:lpstr>
      <vt:lpstr>PowerPoint 簡報</vt:lpstr>
      <vt:lpstr>Components needed for LAB III</vt:lpstr>
      <vt:lpstr>PowerPoint 簡報</vt:lpstr>
      <vt:lpstr>PowerPoint 簡報</vt:lpstr>
      <vt:lpstr>Components needed for LAB IV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- 02</dc:title>
  <dc:creator>User</dc:creator>
  <cp:lastModifiedBy>冠渝 黃</cp:lastModifiedBy>
  <cp:revision>84</cp:revision>
  <cp:lastPrinted>2015-09-04T02:53:59Z</cp:lastPrinted>
  <dcterms:created xsi:type="dcterms:W3CDTF">2015-09-03T02:51:47Z</dcterms:created>
  <dcterms:modified xsi:type="dcterms:W3CDTF">2020-09-16T02:27:13Z</dcterms:modified>
</cp:coreProperties>
</file>